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2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3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5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44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2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9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387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5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99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52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44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4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50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LmAT6t5kL0" TargetMode="External"/><Relationship Id="rId2" Type="http://schemas.openxmlformats.org/officeDocument/2006/relationships/hyperlink" Target="https://youtu.be/FbLA0LS67XE?t=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gdcvault.com/play/1016443/Crowds-in-Hitma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youtu.be/PD2XgQOyC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mcodes.co.uk/project/game-of-life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eakKfY5aHm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11A6-3E98-4E50-A07E-5CA76090DF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3: Authored Behaviours II: emergence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00062-499F-44A8-A029-7048CE427D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COMP702: Classical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427856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E83E-E13F-4EB9-A83F-6ACB367A9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Boids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27E94-4F66-41C3-B648-65A03F25B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173279" cy="3678303"/>
          </a:xfrm>
        </p:spPr>
        <p:txBody>
          <a:bodyPr/>
          <a:lstStyle/>
          <a:p>
            <a:r>
              <a:rPr lang="en-GB" dirty="0"/>
              <a:t>Developed by Craig Reynolds in 1986</a:t>
            </a:r>
          </a:p>
          <a:p>
            <a:r>
              <a:rPr lang="en-GB" dirty="0"/>
              <a:t>Based on three simple rules: separation, alignment and cohesion</a:t>
            </a:r>
          </a:p>
          <a:p>
            <a:r>
              <a:rPr lang="en-GB" dirty="0"/>
              <a:t>Can also add obstacle avoidance, danger avoidance, goal seeking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B6CD5-40F7-4870-AAA2-5DC2261B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025" y="2132816"/>
            <a:ext cx="3664138" cy="4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78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6B8A-E84B-4C8F-AFCB-8C4A6129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Simulated stampede in The Lion King (1994)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1C857-0B67-407F-B645-CB5845369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https://youtu.be/FbLA0LS67XE?t=74</a:t>
            </a:r>
            <a:endParaRPr lang="en-GB" dirty="0"/>
          </a:p>
          <a:p>
            <a:r>
              <a:rPr lang="en-GB" dirty="0">
                <a:hlinkClick r:id="rId3"/>
              </a:rPr>
              <a:t>https://youtu.be/HLmAT6t5kL0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FF889-4324-4DC6-B78A-99AE27911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56" t="4742" r="1875" b="6173"/>
          <a:stretch/>
        </p:blipFill>
        <p:spPr>
          <a:xfrm>
            <a:off x="5499668" y="2254623"/>
            <a:ext cx="6306850" cy="39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57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8F5B2-3B40-41B1-A811-1899F55A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Simulated crowds in Hitman: Absolution (2012)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3CBA1-39D8-4E8A-843E-408295D24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60960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https://www.gdcvault.com/play/1016443/Crowds-in-Hitman</a:t>
            </a:r>
            <a:endParaRPr lang="en-GB" dirty="0"/>
          </a:p>
        </p:txBody>
      </p:sp>
      <p:pic>
        <p:nvPicPr>
          <p:cNvPr id="5122" name="Picture 2" descr="Image result for hitman absolution crowd">
            <a:extLst>
              <a:ext uri="{FF2B5EF4-FFF2-40B4-BE49-F238E27FC236}">
                <a16:creationId xmlns:a16="http://schemas.microsoft.com/office/drawing/2014/main" id="{A90D9CD1-9A37-4A00-9C8F-A40903B43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358" y="2790097"/>
            <a:ext cx="6183653" cy="347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07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4A7C-F551-4C8D-8A76-4EC1F85B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Fractals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EAFEE0-AE44-4ECA-A6BA-FF949B88CB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2180496"/>
                <a:ext cx="5106914" cy="3678303"/>
              </a:xfrm>
            </p:spPr>
            <p:txBody>
              <a:bodyPr/>
              <a:lstStyle/>
              <a:p>
                <a:r>
                  <a:rPr lang="en-GB" dirty="0"/>
                  <a:t>Mathematical forms which exhibit self-similarity</a:t>
                </a:r>
              </a:p>
              <a:p>
                <a:r>
                  <a:rPr lang="en-GB" dirty="0"/>
                  <a:t>Typically generated by simple mathematical formulae, rules or transformations</a:t>
                </a:r>
              </a:p>
              <a:p>
                <a:r>
                  <a:rPr lang="en-GB" dirty="0"/>
                  <a:t>E.g. the Mandelbrot set: points on the complex plane for which the iteration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does not diverge</a:t>
                </a:r>
              </a:p>
              <a:p>
                <a:pPr lvl="1"/>
                <a:r>
                  <a:rPr lang="en-GB" dirty="0">
                    <a:hlinkClick r:id="rId2"/>
                  </a:rPr>
                  <a:t>https://youtu.be/PD2XgQOyCCk</a:t>
                </a:r>
                <a:r>
                  <a:rPr lang="en-GB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EAFEE0-AE44-4ECA-A6BA-FF949B88CB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2180496"/>
                <a:ext cx="5106914" cy="3678303"/>
              </a:xfrm>
              <a:blipFill>
                <a:blip r:embed="rId3"/>
                <a:stretch>
                  <a:fillRect l="-4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Image result for mandelbrot set">
            <a:extLst>
              <a:ext uri="{FF2B5EF4-FFF2-40B4-BE49-F238E27FC236}">
                <a16:creationId xmlns:a16="http://schemas.microsoft.com/office/drawing/2014/main" id="{0E9DE3C7-DC94-4C9B-961E-80DC1E718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608" y="2180496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540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7B3197F-48B7-41CA-B2DF-4289FA831FB0}"/>
              </a:ext>
            </a:extLst>
          </p:cNvPr>
          <p:cNvSpPr/>
          <p:nvPr/>
        </p:nvSpPr>
        <p:spPr>
          <a:xfrm>
            <a:off x="7536154" y="4149078"/>
            <a:ext cx="1080126" cy="10801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CED5D-55FE-4E8D-B2BB-1B2C0287822F}"/>
              </a:ext>
            </a:extLst>
          </p:cNvPr>
          <p:cNvSpPr/>
          <p:nvPr/>
        </p:nvSpPr>
        <p:spPr>
          <a:xfrm>
            <a:off x="7896200" y="4509120"/>
            <a:ext cx="360034" cy="360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E10E8-8464-4DAC-A899-56A7063F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2EAB3-F4B9-4411-AFB2-9C7A29F5E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018496" cy="3678303"/>
          </a:xfrm>
        </p:spPr>
        <p:txBody>
          <a:bodyPr/>
          <a:lstStyle/>
          <a:p>
            <a:r>
              <a:rPr lang="en-GB" dirty="0"/>
              <a:t>A lattice of cells</a:t>
            </a:r>
          </a:p>
          <a:p>
            <a:r>
              <a:rPr lang="en-GB" dirty="0"/>
              <a:t>Each cell has a state</a:t>
            </a:r>
          </a:p>
          <a:p>
            <a:r>
              <a:rPr lang="en-GB" dirty="0"/>
              <a:t>Update rule applied to each cell every time step:</a:t>
            </a:r>
            <a:br>
              <a:rPr lang="en-GB" dirty="0"/>
            </a:br>
            <a:r>
              <a:rPr lang="en-GB" dirty="0"/>
              <a:t>gives new state of the cell as a function of the old state of the cell and its neighbours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957B0-0957-4159-8CBD-B765B1B9168B}"/>
              </a:ext>
            </a:extLst>
          </p:cNvPr>
          <p:cNvCxnSpPr/>
          <p:nvPr/>
        </p:nvCxnSpPr>
        <p:spPr>
          <a:xfrm>
            <a:off x="681608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2D43EA-A8DC-41AF-ADBD-6363521ED556}"/>
              </a:ext>
            </a:extLst>
          </p:cNvPr>
          <p:cNvCxnSpPr/>
          <p:nvPr/>
        </p:nvCxnSpPr>
        <p:spPr>
          <a:xfrm>
            <a:off x="753616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E2F22B-94AD-482A-BF14-41A8D411D8A3}"/>
              </a:ext>
            </a:extLst>
          </p:cNvPr>
          <p:cNvCxnSpPr/>
          <p:nvPr/>
        </p:nvCxnSpPr>
        <p:spPr>
          <a:xfrm>
            <a:off x="825624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AB1CFC-CA95-45FB-971B-C4C3F5020E25}"/>
              </a:ext>
            </a:extLst>
          </p:cNvPr>
          <p:cNvCxnSpPr/>
          <p:nvPr/>
        </p:nvCxnSpPr>
        <p:spPr>
          <a:xfrm>
            <a:off x="897632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C321A9-71A5-4F60-8CD4-F2260AAFB18F}"/>
              </a:ext>
            </a:extLst>
          </p:cNvPr>
          <p:cNvCxnSpPr/>
          <p:nvPr/>
        </p:nvCxnSpPr>
        <p:spPr>
          <a:xfrm>
            <a:off x="717612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6E5C51-CCB8-400F-AE43-94BCC5C27E63}"/>
              </a:ext>
            </a:extLst>
          </p:cNvPr>
          <p:cNvCxnSpPr/>
          <p:nvPr/>
        </p:nvCxnSpPr>
        <p:spPr>
          <a:xfrm>
            <a:off x="789620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3C363A-581A-43E1-8559-5BE6CF6C8A62}"/>
              </a:ext>
            </a:extLst>
          </p:cNvPr>
          <p:cNvCxnSpPr/>
          <p:nvPr/>
        </p:nvCxnSpPr>
        <p:spPr>
          <a:xfrm>
            <a:off x="861628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06CC09-1062-4306-8704-A50E68240274}"/>
              </a:ext>
            </a:extLst>
          </p:cNvPr>
          <p:cNvCxnSpPr/>
          <p:nvPr/>
        </p:nvCxnSpPr>
        <p:spPr>
          <a:xfrm>
            <a:off x="933636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83095-158D-42BE-AC2E-F15A04812FB4}"/>
              </a:ext>
            </a:extLst>
          </p:cNvPr>
          <p:cNvCxnSpPr/>
          <p:nvPr/>
        </p:nvCxnSpPr>
        <p:spPr>
          <a:xfrm rot="5400000">
            <a:off x="8256240" y="126876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D6057C-D8E1-43EC-A1D6-DB58D4ED37FB}"/>
              </a:ext>
            </a:extLst>
          </p:cNvPr>
          <p:cNvCxnSpPr/>
          <p:nvPr/>
        </p:nvCxnSpPr>
        <p:spPr>
          <a:xfrm rot="5400000">
            <a:off x="8256240" y="198884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2AA087-8772-496C-B654-85F4AAAED8A7}"/>
              </a:ext>
            </a:extLst>
          </p:cNvPr>
          <p:cNvCxnSpPr/>
          <p:nvPr/>
        </p:nvCxnSpPr>
        <p:spPr>
          <a:xfrm rot="5400000">
            <a:off x="825624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8E702A-5B9E-450C-BF50-BB6C6D39EAB6}"/>
              </a:ext>
            </a:extLst>
          </p:cNvPr>
          <p:cNvCxnSpPr/>
          <p:nvPr/>
        </p:nvCxnSpPr>
        <p:spPr>
          <a:xfrm rot="5400000">
            <a:off x="8256240" y="342900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F94912-8092-4757-9686-48F416CB7163}"/>
              </a:ext>
            </a:extLst>
          </p:cNvPr>
          <p:cNvCxnSpPr/>
          <p:nvPr/>
        </p:nvCxnSpPr>
        <p:spPr>
          <a:xfrm rot="5400000">
            <a:off x="8256240" y="162880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DA4D64-9759-48CB-8A08-7D294CB39F74}"/>
              </a:ext>
            </a:extLst>
          </p:cNvPr>
          <p:cNvCxnSpPr/>
          <p:nvPr/>
        </p:nvCxnSpPr>
        <p:spPr>
          <a:xfrm rot="5400000">
            <a:off x="8256240" y="234888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382B621-285F-4A2E-8944-BEDCD217F132}"/>
              </a:ext>
            </a:extLst>
          </p:cNvPr>
          <p:cNvCxnSpPr/>
          <p:nvPr/>
        </p:nvCxnSpPr>
        <p:spPr>
          <a:xfrm rot="5400000">
            <a:off x="8256240" y="306896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D6EDA2-2F6D-4557-940C-BD0B24DEAA06}"/>
              </a:ext>
            </a:extLst>
          </p:cNvPr>
          <p:cNvCxnSpPr/>
          <p:nvPr/>
        </p:nvCxnSpPr>
        <p:spPr>
          <a:xfrm rot="5400000">
            <a:off x="8256240" y="378904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66DC86-37D4-4460-9C1A-DDC25A71B63F}"/>
              </a:ext>
            </a:extLst>
          </p:cNvPr>
          <p:cNvCxnSpPr/>
          <p:nvPr/>
        </p:nvCxnSpPr>
        <p:spPr>
          <a:xfrm>
            <a:off x="969640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BAD0C9-04C4-4EE3-B3B5-F0F90319A035}"/>
              </a:ext>
            </a:extLst>
          </p:cNvPr>
          <p:cNvCxnSpPr/>
          <p:nvPr/>
        </p:nvCxnSpPr>
        <p:spPr>
          <a:xfrm rot="5400000">
            <a:off x="8256240" y="414908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933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7E6A-9D0D-4795-A0BC-2720FC22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Conway’s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C1B45-8E70-4EDB-915A-A5FBD928F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cell has state 0 or 1</a:t>
            </a:r>
          </a:p>
          <a:p>
            <a:r>
              <a:rPr lang="en-GB" dirty="0"/>
              <a:t>A cell enters state 1 if:</a:t>
            </a:r>
          </a:p>
          <a:p>
            <a:pPr lvl="1"/>
            <a:r>
              <a:rPr lang="en-GB" dirty="0"/>
              <a:t>Its state is 0 and exactly 3 of its neighbours are in state 1</a:t>
            </a:r>
          </a:p>
          <a:p>
            <a:pPr lvl="1"/>
            <a:r>
              <a:rPr lang="en-GB" dirty="0"/>
              <a:t>Its state is 1 and exactly 2 or 3 of its neighbours are in state 1</a:t>
            </a:r>
          </a:p>
          <a:p>
            <a:r>
              <a:rPr lang="en-GB" dirty="0"/>
              <a:t>Otherwise it enters state 0</a:t>
            </a:r>
          </a:p>
          <a:p>
            <a:r>
              <a:rPr lang="en-GB" dirty="0">
                <a:hlinkClick r:id="rId2"/>
              </a:rPr>
              <a:t>https://www.samcodes.co.uk/project/game-of-life/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931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64FC-73BE-478F-840F-3913C23C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0394F-C8FA-41DE-9526-2D14A9C54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953435"/>
            <a:ext cx="11029615" cy="1905364"/>
          </a:xfrm>
        </p:spPr>
        <p:txBody>
          <a:bodyPr/>
          <a:lstStyle/>
          <a:p>
            <a:r>
              <a:rPr lang="en-GB" dirty="0"/>
              <a:t>This pattern of cells appears to move down and to the right every 4 time steps</a:t>
            </a:r>
          </a:p>
          <a:p>
            <a:r>
              <a:rPr lang="en-GB" dirty="0"/>
              <a:t>The cells themselves don’t move</a:t>
            </a:r>
          </a:p>
          <a:p>
            <a:r>
              <a:rPr lang="en-GB" dirty="0"/>
              <a:t>The update rule just happens to give the illusion of movement</a:t>
            </a:r>
          </a:p>
        </p:txBody>
      </p:sp>
      <p:pic>
        <p:nvPicPr>
          <p:cNvPr id="7170" name="Picture 2" descr="Image result for glider game of life">
            <a:extLst>
              <a:ext uri="{FF2B5EF4-FFF2-40B4-BE49-F238E27FC236}">
                <a16:creationId xmlns:a16="http://schemas.microsoft.com/office/drawing/2014/main" id="{A1D58DE3-E54E-413F-B7F5-ACA9E94A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4" y="1920156"/>
            <a:ext cx="80962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559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A383-F33D-4187-98FF-62714284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Conway’s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93EA1-C0AE-4D6E-AF86-991AEFD25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interesting emergent behaviours come from the simple rules of Conway’s Game of Life</a:t>
            </a:r>
          </a:p>
          <a:p>
            <a:r>
              <a:rPr lang="en-GB" dirty="0"/>
              <a:t>It is possible to construct logic gates from interactions of gliders</a:t>
            </a:r>
          </a:p>
          <a:p>
            <a:r>
              <a:rPr lang="en-GB" dirty="0"/>
              <a:t>Conway’s Game of Life is Turing complete!</a:t>
            </a:r>
          </a:p>
        </p:txBody>
      </p:sp>
    </p:spTree>
    <p:extLst>
      <p:ext uri="{BB962C8B-B14F-4D97-AF65-F5344CB8AC3E}">
        <p14:creationId xmlns:p14="http://schemas.microsoft.com/office/powerpoint/2010/main" val="2073884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A383-F33D-4187-98FF-62714284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93EA1-C0AE-4D6E-AF86-991AEFD25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038808" cy="3678303"/>
          </a:xfrm>
        </p:spPr>
        <p:txBody>
          <a:bodyPr/>
          <a:lstStyle/>
          <a:p>
            <a:r>
              <a:rPr lang="en-GB" dirty="0"/>
              <a:t>Cave erosion (useful for PCG)</a:t>
            </a:r>
          </a:p>
          <a:p>
            <a:r>
              <a:rPr lang="en-GB" dirty="0"/>
              <a:t>Traffic simulation</a:t>
            </a:r>
          </a:p>
          <a:p>
            <a:r>
              <a:rPr lang="en-GB" dirty="0"/>
              <a:t>Fluid simulation</a:t>
            </a:r>
          </a:p>
          <a:p>
            <a:r>
              <a:rPr lang="en-GB" dirty="0"/>
              <a:t>…</a:t>
            </a:r>
          </a:p>
          <a:p>
            <a:endParaRPr lang="en-GB" dirty="0"/>
          </a:p>
        </p:txBody>
      </p:sp>
      <p:pic>
        <p:nvPicPr>
          <p:cNvPr id="8194" name="Picture 2" descr="Image result for cellular automata cave generation">
            <a:extLst>
              <a:ext uri="{FF2B5EF4-FFF2-40B4-BE49-F238E27FC236}">
                <a16:creationId xmlns:a16="http://schemas.microsoft.com/office/drawing/2014/main" id="{7ACDAA29-6906-48AA-8BA9-B1DA7BBCD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976" y="2245658"/>
            <a:ext cx="3821206" cy="382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044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EBED-E5EA-4DFC-994E-EA6B58AC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ultimate emergence?</a:t>
            </a:r>
          </a:p>
        </p:txBody>
      </p:sp>
      <p:pic>
        <p:nvPicPr>
          <p:cNvPr id="9218" name="Picture 2" descr="Image result for brain">
            <a:extLst>
              <a:ext uri="{FF2B5EF4-FFF2-40B4-BE49-F238E27FC236}">
                <a16:creationId xmlns:a16="http://schemas.microsoft.com/office/drawing/2014/main" id="{CEEF1802-72BA-492B-AD39-1237BA21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142" y="2203806"/>
            <a:ext cx="5413562" cy="40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6A8977-2AC7-4BAC-B82F-729544F20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128889" cy="3678303"/>
          </a:xfrm>
        </p:spPr>
        <p:txBody>
          <a:bodyPr/>
          <a:lstStyle/>
          <a:p>
            <a:r>
              <a:rPr lang="en-GB" dirty="0"/>
              <a:t>The human brain is composed of billions of neurons</a:t>
            </a:r>
          </a:p>
          <a:p>
            <a:r>
              <a:rPr lang="en-GB" dirty="0"/>
              <a:t>A neuron is a relatively simple electro-chemical cell</a:t>
            </a:r>
          </a:p>
          <a:p>
            <a:r>
              <a:rPr lang="en-GB" dirty="0"/>
              <a:t>From them emerge intelligence, creativity, consciousness, 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5357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674F6-894A-4484-9483-798475977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Paper Club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CC209-72EE-4933-8CBB-F281BEA4F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 next week’s seminar, please read:</a:t>
            </a:r>
          </a:p>
          <a:p>
            <a:pPr marL="0" indent="0">
              <a:buNone/>
            </a:pPr>
            <a:r>
              <a:rPr lang="en-GB" sz="2400" dirty="0"/>
              <a:t>Grow, A., Gaudl, S., Gomes, P., </a:t>
            </a:r>
            <a:r>
              <a:rPr lang="en-GB" sz="2400" dirty="0" err="1"/>
              <a:t>Mateas</a:t>
            </a:r>
            <a:r>
              <a:rPr lang="en-GB" sz="2400" dirty="0"/>
              <a:t>, M., &amp; </a:t>
            </a:r>
            <a:r>
              <a:rPr lang="en-GB" sz="2400" dirty="0" err="1"/>
              <a:t>Wardrip-Fruin</a:t>
            </a:r>
            <a:r>
              <a:rPr lang="en-GB" sz="2400" dirty="0"/>
              <a:t>, N. (2014). </a:t>
            </a:r>
            <a:r>
              <a:rPr lang="en-GB" sz="2400" i="1" dirty="0"/>
              <a:t>A Methodology for Requirements Analysis of AI Architecture Authoring Tools</a:t>
            </a:r>
            <a:r>
              <a:rPr lang="en-GB" sz="2400" dirty="0"/>
              <a:t>. Proceedings of Foundations of Digital Games Conference.</a:t>
            </a:r>
          </a:p>
          <a:p>
            <a:pPr marL="0" indent="0">
              <a:buNone/>
            </a:pPr>
            <a:r>
              <a:rPr lang="en-GB" sz="2400" dirty="0"/>
              <a:t>(PDF Link on </a:t>
            </a:r>
            <a:r>
              <a:rPr lang="en-GB" sz="2400" dirty="0" err="1"/>
              <a:t>LearningSpace</a:t>
            </a:r>
            <a:r>
              <a:rPr lang="en-GB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8646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400C8-75A3-4A7C-943E-42012B18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emergence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FC757-BA71-4BE0-9364-EAF679968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Emergence can mean that simple systems combine to give complex properties</a:t>
            </a:r>
          </a:p>
          <a:p>
            <a:r>
              <a:rPr lang="en-GB" dirty="0"/>
              <a:t>This can be a double-edged sword in terms of AI design</a:t>
            </a:r>
          </a:p>
          <a:p>
            <a:pPr lvl="1"/>
            <a:r>
              <a:rPr lang="en-GB" dirty="0"/>
              <a:t>Pro: rich behaviours can emerge from relatively simple designs</a:t>
            </a:r>
          </a:p>
          <a:p>
            <a:pPr lvl="1"/>
            <a:r>
              <a:rPr lang="en-GB" dirty="0"/>
              <a:t>Con: difficult to predict or design the behaviour that will emerge</a:t>
            </a:r>
          </a:p>
        </p:txBody>
      </p:sp>
    </p:spTree>
    <p:extLst>
      <p:ext uri="{BB962C8B-B14F-4D97-AF65-F5344CB8AC3E}">
        <p14:creationId xmlns:p14="http://schemas.microsoft.com/office/powerpoint/2010/main" val="2981445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BE876-04B7-4F49-8A42-05FD0E34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B3089-8A9C-4615-8409-E0E15EB58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971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D962-913E-4060-A793-9F3E1AB83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Emergence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19720-2784-433C-BDA9-A1D8A9385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28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031E-A1CD-434C-9463-67296070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emergence?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4228A-B913-4F45-A65F-970EB0BE5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something has a property that its parts alone do not have</a:t>
            </a:r>
          </a:p>
          <a:p>
            <a:r>
              <a:rPr lang="en-GB" dirty="0"/>
              <a:t>The whole is different from the sum of its parts</a:t>
            </a:r>
          </a:p>
        </p:txBody>
      </p:sp>
    </p:spTree>
    <p:extLst>
      <p:ext uri="{BB962C8B-B14F-4D97-AF65-F5344CB8AC3E}">
        <p14:creationId xmlns:p14="http://schemas.microsoft.com/office/powerpoint/2010/main" val="3763483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48EE-0A26-4D6D-AD7C-157AE809F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pile of sand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FFA63-2A8D-407C-BFCF-7ACCCE527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33808" cy="3678303"/>
          </a:xfrm>
        </p:spPr>
        <p:txBody>
          <a:bodyPr/>
          <a:lstStyle/>
          <a:p>
            <a:r>
              <a:rPr lang="en-GB" dirty="0"/>
              <a:t>Composed of many thousands of grains</a:t>
            </a:r>
          </a:p>
          <a:p>
            <a:r>
              <a:rPr lang="en-GB" dirty="0"/>
              <a:t>The size and weight of the pile comes from the sum of the individual grains </a:t>
            </a:r>
            <a:r>
              <a:rPr lang="en-GB" dirty="0">
                <a:sym typeface="Wingdings" panose="05000000000000000000" pitchFamily="2" charset="2"/>
              </a:rPr>
              <a:t> not emergent</a:t>
            </a:r>
          </a:p>
          <a:p>
            <a:r>
              <a:rPr lang="en-GB" dirty="0">
                <a:sym typeface="Wingdings" panose="05000000000000000000" pitchFamily="2" charset="2"/>
              </a:rPr>
              <a:t>The slope of the pile comes from interaction of the grains with friction and gravity  emergent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26596F-6476-4638-9DDB-374D4739D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012" y="1862416"/>
            <a:ext cx="5750857" cy="431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35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4212A-C9A1-4E24-B981-D9FA495C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1F621-A585-4BA2-A93D-8C0409880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608937" cy="3678303"/>
          </a:xfrm>
        </p:spPr>
        <p:txBody>
          <a:bodyPr/>
          <a:lstStyle/>
          <a:p>
            <a:r>
              <a:rPr lang="en-GB" dirty="0"/>
              <a:t>The ant queen is not in charge!</a:t>
            </a:r>
          </a:p>
          <a:p>
            <a:r>
              <a:rPr lang="en-GB" dirty="0"/>
              <a:t>Individual ants react to stimulus (scent)</a:t>
            </a:r>
          </a:p>
          <a:p>
            <a:r>
              <a:rPr lang="en-GB" dirty="0"/>
              <a:t>Ants “coordinate” through </a:t>
            </a:r>
            <a:r>
              <a:rPr lang="en-GB" dirty="0" err="1"/>
              <a:t>stigmergy</a:t>
            </a:r>
            <a:endParaRPr lang="en-GB" dirty="0"/>
          </a:p>
          <a:p>
            <a:pPr lvl="1"/>
            <a:r>
              <a:rPr lang="en-GB" dirty="0"/>
              <a:t>Coordination by altering the environment</a:t>
            </a:r>
          </a:p>
          <a:p>
            <a:pPr lvl="1"/>
            <a:r>
              <a:rPr lang="en-GB" dirty="0"/>
              <a:t>Ants lay pheromones, which other ants react to</a:t>
            </a:r>
          </a:p>
          <a:p>
            <a:r>
              <a:rPr lang="en-GB" dirty="0"/>
              <a:t>Complex behaviours (building nests, finding food, removing waste) emerge from simple behaviours by individual ants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AD5B0886-7D8F-4FA9-8D06-A1CA9BBD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772" y="2610507"/>
            <a:ext cx="5219035" cy="281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961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3C1F-F063-49B0-84C9-D1826B40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 colony 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F6B85-9811-49A5-8603-FB3FFF6E7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747889" cy="3678303"/>
          </a:xfrm>
        </p:spPr>
        <p:txBody>
          <a:bodyPr/>
          <a:lstStyle/>
          <a:p>
            <a:r>
              <a:rPr lang="en-GB" dirty="0"/>
              <a:t>How real ants find food:</a:t>
            </a:r>
          </a:p>
          <a:p>
            <a:pPr lvl="1"/>
            <a:r>
              <a:rPr lang="en-GB" dirty="0"/>
              <a:t>Wander randomly</a:t>
            </a:r>
          </a:p>
          <a:p>
            <a:pPr lvl="1"/>
            <a:r>
              <a:rPr lang="en-GB" dirty="0"/>
              <a:t>On finding food, return to the nest (laying pheromones)</a:t>
            </a:r>
          </a:p>
          <a:p>
            <a:pPr lvl="1"/>
            <a:r>
              <a:rPr lang="en-GB" dirty="0"/>
              <a:t>If there is a pheromone trail, follow it (but not perfectly)</a:t>
            </a:r>
          </a:p>
          <a:p>
            <a:r>
              <a:rPr lang="en-GB" dirty="0"/>
              <a:t>Algorithms inspired by this can be used for pathfinding, travelling salesman problems, network routing, …</a:t>
            </a:r>
          </a:p>
        </p:txBody>
      </p:sp>
      <p:pic>
        <p:nvPicPr>
          <p:cNvPr id="3074" name="Picture 2" descr="Image result for ant colony optimization">
            <a:extLst>
              <a:ext uri="{FF2B5EF4-FFF2-40B4-BE49-F238E27FC236}">
                <a16:creationId xmlns:a16="http://schemas.microsoft.com/office/drawing/2014/main" id="{A5F1C581-C5C8-4BB4-A82E-9DA3469B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196" y="2286000"/>
            <a:ext cx="5159791" cy="386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76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2A5CB-7C42-417D-A3F0-63BE5078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Flocking, schooling, herding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8FFAC-1E5B-4A61-8AE4-398A51823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animals exhibit complex group behaviours</a:t>
            </a:r>
          </a:p>
          <a:p>
            <a:pPr lvl="1"/>
            <a:r>
              <a:rPr lang="en-GB" dirty="0"/>
              <a:t>Flocking in birds</a:t>
            </a:r>
          </a:p>
          <a:p>
            <a:pPr lvl="1"/>
            <a:r>
              <a:rPr lang="en-GB" dirty="0"/>
              <a:t>Schooling in fish</a:t>
            </a:r>
          </a:p>
          <a:p>
            <a:pPr lvl="1"/>
            <a:r>
              <a:rPr lang="en-GB" dirty="0"/>
              <a:t>Herding in land mammals</a:t>
            </a:r>
          </a:p>
          <a:p>
            <a:r>
              <a:rPr lang="en-GB" dirty="0"/>
              <a:t>Arising from simple behaviours</a:t>
            </a:r>
          </a:p>
          <a:p>
            <a:r>
              <a:rPr lang="en-GB" dirty="0"/>
              <a:t>There is no “leader” or “commander”</a:t>
            </a:r>
          </a:p>
        </p:txBody>
      </p:sp>
    </p:spTree>
    <p:extLst>
      <p:ext uri="{BB962C8B-B14F-4D97-AF65-F5344CB8AC3E}">
        <p14:creationId xmlns:p14="http://schemas.microsoft.com/office/powerpoint/2010/main" val="3302085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22F9-BB53-4A19-AE42-F7C98ECEA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Starlings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BDDC6B-582B-42AE-8332-5402E8A15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r>
              <a:rPr lang="en-GB">
                <a:hlinkClick r:id="rId2"/>
              </a:rPr>
              <a:t>https://www.youtube.com/watch?v=eakKfY5aHmY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0D762B-8189-4EA9-92B0-5A34094B1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4" t="4523" r="694" b="9348"/>
          <a:stretch/>
        </p:blipFill>
        <p:spPr>
          <a:xfrm>
            <a:off x="5925481" y="2540470"/>
            <a:ext cx="5881036" cy="29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30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153</TotalTime>
  <Words>655</Words>
  <Application>Microsoft Office PowerPoint</Application>
  <PresentationFormat>Widescreen</PresentationFormat>
  <Paragraphs>84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Cambria Math</vt:lpstr>
      <vt:lpstr>Gill Sans MT</vt:lpstr>
      <vt:lpstr>Wingdings 2</vt:lpstr>
      <vt:lpstr>Dividend</vt:lpstr>
      <vt:lpstr>3: Authored Behaviours II: emergence</vt:lpstr>
      <vt:lpstr>Paper Club</vt:lpstr>
      <vt:lpstr>Emergence</vt:lpstr>
      <vt:lpstr>What is emergence?</vt:lpstr>
      <vt:lpstr>A pile of sand</vt:lpstr>
      <vt:lpstr>Ants</vt:lpstr>
      <vt:lpstr>Ant colony optimisation</vt:lpstr>
      <vt:lpstr>Flocking, schooling, herding</vt:lpstr>
      <vt:lpstr>Starlings</vt:lpstr>
      <vt:lpstr>Boids</vt:lpstr>
      <vt:lpstr>Simulated stampede in The Lion King (1994)</vt:lpstr>
      <vt:lpstr>Simulated crowds in Hitman: Absolution (2012)</vt:lpstr>
      <vt:lpstr>Fractals</vt:lpstr>
      <vt:lpstr>Cellular Automata</vt:lpstr>
      <vt:lpstr>Conway’s Game of Life</vt:lpstr>
      <vt:lpstr>Gliders</vt:lpstr>
      <vt:lpstr>Conway’s game of Life</vt:lpstr>
      <vt:lpstr>Other cellular automata</vt:lpstr>
      <vt:lpstr>The ultimate emergence?</vt:lpstr>
      <vt:lpstr>Using emergence</vt:lpstr>
      <vt:lpstr>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3: Authored Behaviours II</dc:title>
  <dc:creator>Ed Powley</dc:creator>
  <cp:lastModifiedBy>Ed Powley</cp:lastModifiedBy>
  <cp:revision>19</cp:revision>
  <dcterms:created xsi:type="dcterms:W3CDTF">2019-10-07T22:30:56Z</dcterms:created>
  <dcterms:modified xsi:type="dcterms:W3CDTF">2019-10-08T01:05:58Z</dcterms:modified>
</cp:coreProperties>
</file>